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68" r:id="rId5"/>
    <p:sldId id="269" r:id="rId6"/>
    <p:sldId id="278" r:id="rId7"/>
    <p:sldId id="265" r:id="rId8"/>
    <p:sldId id="270" r:id="rId9"/>
    <p:sldId id="277" r:id="rId10"/>
    <p:sldId id="276" r:id="rId11"/>
    <p:sldId id="266" r:id="rId12"/>
    <p:sldId id="263" r:id="rId13"/>
    <p:sldId id="271" r:id="rId14"/>
    <p:sldId id="264" r:id="rId15"/>
    <p:sldId id="274" r:id="rId16"/>
    <p:sldId id="273" r:id="rId17"/>
    <p:sldId id="275" r:id="rId18"/>
    <p:sldId id="262" r:id="rId19"/>
    <p:sldId id="272" r:id="rId20"/>
    <p:sldId id="261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очень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</c:v>
                </c:pt>
                <c:pt idx="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очень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очень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08432640"/>
        <c:axId val="308427152"/>
        <c:axId val="0"/>
      </c:bar3DChart>
      <c:catAx>
        <c:axId val="30843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8427152"/>
        <c:crosses val="autoZero"/>
        <c:auto val="1"/>
        <c:lblAlgn val="ctr"/>
        <c:lblOffset val="100"/>
        <c:noMultiLvlLbl val="0"/>
      </c:catAx>
      <c:valAx>
        <c:axId val="308427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8432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92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08425584"/>
        <c:axId val="308425976"/>
        <c:axId val="0"/>
      </c:bar3DChart>
      <c:catAx>
        <c:axId val="308425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8425976"/>
        <c:crosses val="autoZero"/>
        <c:auto val="1"/>
        <c:lblAlgn val="ctr"/>
        <c:lblOffset val="100"/>
        <c:noMultiLvlLbl val="0"/>
      </c:catAx>
      <c:valAx>
        <c:axId val="308425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8425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79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83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78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5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84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80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9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73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1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17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97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6577E-52CE-4A3E-904B-55104C5D6C10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CFE00-1C29-4718-9C57-EAD6BBF53E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7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chart" Target="../charts/chart1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chart" Target="../charts/chart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290" y="2071678"/>
            <a:ext cx="6929486" cy="2214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2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2699"/>
    </mc:Choice>
    <mc:Fallback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DCIM\195D5100\DSC_019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8871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87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1"/>
    </mc:Choice>
    <mc:Fallback>
      <p:transition spd="slow" advTm="2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F:\DCIM\195D5100\DSC_016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9" y="380798"/>
            <a:ext cx="4365424" cy="28913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DCIM\195D5100\DSC_016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646" y="3389394"/>
            <a:ext cx="4464139" cy="29567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DCIM\195D5100\DSC_016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2" y="3398488"/>
            <a:ext cx="4380517" cy="2901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DCIM\195D5100\DSC_016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513" y="299105"/>
            <a:ext cx="4367272" cy="28925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9512" y="0"/>
            <a:ext cx="4968552" cy="787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Занятие «Юный художник» -Коваленко Л.И.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29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68"/>
    </mc:Choice>
    <mc:Fallback>
      <p:transition spd="slow" advTm="4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F:\DCIM\195D5100\DSC_01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33" y="548680"/>
            <a:ext cx="8697489" cy="5760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60648"/>
            <a:ext cx="4824536" cy="1133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3"/>
    </mc:Choice>
    <mc:Fallback>
      <p:transition spd="slow" advTm="22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794" y="159454"/>
            <a:ext cx="9354794" cy="666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06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1"/>
    </mc:Choice>
    <mc:Fallback>
      <p:transition spd="slow" advTm="4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DCIM\195D5100\DSC_018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3717032"/>
            <a:ext cx="4371322" cy="2895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DCIM\195D5100\DSC_01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672"/>
            <a:ext cx="4566182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DCIM\195D5100\DSC_01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83" y="476671"/>
            <a:ext cx="4439825" cy="30243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DCIM\195D5100\DSC_018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57" y="3800191"/>
            <a:ext cx="4240027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3754" y="0"/>
            <a:ext cx="4640294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Занятие «Лепим и играем» -  </a:t>
            </a:r>
            <a:r>
              <a:rPr lang="ru-RU" dirty="0" err="1" smtClean="0">
                <a:solidFill>
                  <a:srgbClr val="FF0000"/>
                </a:solidFill>
              </a:rPr>
              <a:t>Зундуев</a:t>
            </a:r>
            <a:r>
              <a:rPr lang="ru-RU" dirty="0" smtClean="0">
                <a:solidFill>
                  <a:srgbClr val="FF0000"/>
                </a:solidFill>
              </a:rPr>
              <a:t>  Б.Д.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26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05"/>
    </mc:Choice>
    <mc:Fallback>
      <p:transition spd="slow" advTm="6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75" y="297695"/>
            <a:ext cx="8582849" cy="5688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26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3"/>
    </mc:Choice>
    <mc:Fallback>
      <p:transition spd="slow" advTm="2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F:\DCIM\195D5100\DSC_01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2" y="283629"/>
            <a:ext cx="8371335" cy="55446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8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0"/>
    </mc:Choice>
    <mc:Fallback>
      <p:transition spd="slow" advTm="37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CIM\195D5100\DSC_018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588718" cy="5688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15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4"/>
    </mc:Choice>
    <mc:Fallback>
      <p:transition spd="slow" advTm="4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F:\ЧНИ\DSC_0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532947" cy="5688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4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7"/>
    </mc:Choice>
    <mc:Fallback>
      <p:transition spd="slow" advTm="3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5875"/>
            <a:ext cx="91694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263" y="-122238"/>
            <a:ext cx="9534526" cy="7102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474759"/>
              </p:ext>
            </p:extLst>
          </p:nvPr>
        </p:nvGraphicFramePr>
        <p:xfrm>
          <a:off x="899592" y="1567040"/>
          <a:ext cx="7211144" cy="3921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7559675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77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73"/>
    </mc:Choice>
    <mc:Fallback>
      <p:transition spd="slow" advTm="2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User17\Desktop\54748-Bezymyannyi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76" y="7818"/>
            <a:ext cx="9167876" cy="679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7224" y="2357430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Цель работы  школы полного дня: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достижение современного качества образования через создание системы обучения и воспитания, обеспечивающей развитие каждого ученика в соответствии с его склонностями, интересами и возможностями.</a:t>
            </a:r>
          </a:p>
          <a:p>
            <a:endParaRPr lang="ru-RU" sz="1600" dirty="0" smtClean="0"/>
          </a:p>
          <a:p>
            <a:r>
              <a:rPr lang="ru-RU" sz="1600" b="1" dirty="0" smtClean="0">
                <a:solidFill>
                  <a:srgbClr val="0070C0"/>
                </a:solidFill>
              </a:rPr>
              <a:t>Основные задачи: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Интеграция основного и дополнительного образования для развития творческих способностей учащихся;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/>
              <a:t>Создание условий для саморазвития, самосовершенствования, самовыражения каждого обучающегося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1000108"/>
            <a:ext cx="6050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spcAft>
                <a:spcPts val="0"/>
              </a:spcAft>
            </a:pPr>
            <a:r>
              <a:rPr lang="ru-RU" sz="1200" b="1" i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Лицо у каждой школы есть свое, </a:t>
            </a:r>
            <a:endParaRPr lang="ru-RU" sz="12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indent="450215" algn="r">
              <a:spcAft>
                <a:spcPts val="0"/>
              </a:spcAft>
            </a:pPr>
            <a:r>
              <a:rPr lang="ru-RU" sz="1200" b="1" i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А нашу школу трудно не узнать. </a:t>
            </a:r>
            <a:endParaRPr lang="ru-RU" sz="12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indent="450215" algn="r">
              <a:spcAft>
                <a:spcPts val="0"/>
              </a:spcAft>
            </a:pPr>
            <a:r>
              <a:rPr lang="ru-RU" sz="1200" b="1" i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Творить добро, к успеху вдохновлять, </a:t>
            </a:r>
            <a:endParaRPr lang="ru-RU" sz="12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indent="450215" algn="r">
              <a:spcAft>
                <a:spcPts val="0"/>
              </a:spcAft>
            </a:pPr>
            <a:r>
              <a:rPr lang="ru-RU" sz="1200" b="1" i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Жить для детей - таков девиз ее!</a:t>
            </a:r>
            <a:endParaRPr lang="ru-RU" sz="12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06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2"/>
    </mc:Choice>
    <mc:Fallback>
      <p:transition spd="slow" advTm="3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17\Desktop\36323800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78607"/>
            <a:ext cx="9324528" cy="701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908720"/>
            <a:ext cx="8136903" cy="3281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/>
                <a:ea typeface="Calibri"/>
                <a:cs typeface="Times New Roman"/>
              </a:rPr>
              <a:t>Анкета для родителей первоклассников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70C0"/>
                </a:solidFill>
                <a:ea typeface="Calibri"/>
                <a:cs typeface="Times New Roman"/>
              </a:rPr>
              <a:t>1. Посещает </a:t>
            </a:r>
            <a:r>
              <a:rPr lang="ru-RU" sz="2400" dirty="0">
                <a:solidFill>
                  <a:srgbClr val="0070C0"/>
                </a:solidFill>
                <a:ea typeface="Calibri"/>
                <a:cs typeface="Times New Roman"/>
              </a:rPr>
              <a:t>ли ваш ребенок «Школу полного дня»? (да, нет)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70C0"/>
                </a:solidFill>
                <a:ea typeface="Calibri"/>
                <a:cs typeface="Times New Roman"/>
              </a:rPr>
              <a:t> 2.  Нравится ли вашему ребенку посещать ШПД? (да, нет)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70C0"/>
                </a:solidFill>
                <a:ea typeface="Calibri"/>
                <a:cs typeface="Times New Roman"/>
              </a:rPr>
              <a:t> 3.  Что Вам нравится в работе ШПД?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70C0"/>
                </a:solidFill>
                <a:ea typeface="Calibri"/>
                <a:cs typeface="Times New Roman"/>
              </a:rPr>
              <a:t>4.  Если нет то, что конкретно вас не устраивает?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837352135"/>
              </p:ext>
            </p:extLst>
          </p:nvPr>
        </p:nvGraphicFramePr>
        <p:xfrm>
          <a:off x="1632011" y="3645024"/>
          <a:ext cx="5388261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33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11"/>
    </mc:Choice>
    <mc:Fallback>
      <p:transition spd="slow" advTm="3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8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69"/>
    </mc:Choice>
    <mc:Fallback>
      <p:transition spd="slow" advTm="11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39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91"/>
    </mc:Choice>
    <mc:Fallback>
      <p:transition spd="slow" advTm="4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5050904" cy="41805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Расписание занятий</a:t>
            </a:r>
            <a:endParaRPr lang="ru-RU" sz="2400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123672"/>
              </p:ext>
            </p:extLst>
          </p:nvPr>
        </p:nvGraphicFramePr>
        <p:xfrm>
          <a:off x="539552" y="476672"/>
          <a:ext cx="8208912" cy="5976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6650"/>
                <a:gridCol w="2937927"/>
                <a:gridCol w="3024335"/>
              </a:tblGrid>
              <a:tr h="37741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Дни недели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r>
                        <a:rPr lang="ru-RU" sz="1600" baseline="0" dirty="0" smtClean="0"/>
                        <a:t> группа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 группа</a:t>
                      </a:r>
                      <a:endParaRPr lang="ru-RU" sz="1600" dirty="0"/>
                    </a:p>
                  </a:txBody>
                  <a:tcPr/>
                </a:tc>
              </a:tr>
              <a:tr h="1560447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Понедельник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Прогулка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Обед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Самоподготовка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dirty="0" smtClean="0"/>
                        <a:t>Юный</a:t>
                      </a:r>
                      <a:r>
                        <a:rPr lang="ru-RU" sz="1600" baseline="0" dirty="0" smtClean="0"/>
                        <a:t> художник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600" baseline="0" dirty="0" smtClean="0"/>
                        <a:t>Вышивка</a:t>
                      </a:r>
                      <a:endParaRPr lang="ru-RU" sz="1600" dirty="0" smtClean="0"/>
                    </a:p>
                    <a:p>
                      <a:pPr marL="342900" indent="-342900">
                        <a:buAutoNum type="arabicPeriod"/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  Прогулка</a:t>
                      </a:r>
                    </a:p>
                    <a:p>
                      <a:r>
                        <a:rPr lang="ru-RU" sz="1600" dirty="0" smtClean="0"/>
                        <a:t>2.   Обед</a:t>
                      </a:r>
                    </a:p>
                    <a:p>
                      <a:r>
                        <a:rPr lang="ru-RU" sz="1600" dirty="0" smtClean="0"/>
                        <a:t>3.   Самоподготовка</a:t>
                      </a:r>
                    </a:p>
                    <a:p>
                      <a:r>
                        <a:rPr lang="ru-RU" sz="1600" dirty="0" smtClean="0"/>
                        <a:t>4.   Вышивка</a:t>
                      </a:r>
                    </a:p>
                    <a:p>
                      <a:r>
                        <a:rPr lang="ru-RU" sz="1600" dirty="0" smtClean="0"/>
                        <a:t>5.   Юный</a:t>
                      </a:r>
                      <a:r>
                        <a:rPr lang="ru-RU" sz="1600" baseline="0" dirty="0" smtClean="0"/>
                        <a:t> художник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1315671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Вторник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Прогулка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Обед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Самоподготовка</a:t>
                      </a:r>
                    </a:p>
                    <a:p>
                      <a:r>
                        <a:rPr lang="ru-RU" sz="1600" dirty="0" smtClean="0"/>
                        <a:t>4.    До-ми-</a:t>
                      </a:r>
                      <a:r>
                        <a:rPr lang="ru-RU" sz="1600" dirty="0" err="1" smtClean="0"/>
                        <a:t>солька</a:t>
                      </a:r>
                      <a:endParaRPr lang="ru-RU" sz="1600" dirty="0" smtClean="0"/>
                    </a:p>
                    <a:p>
                      <a:r>
                        <a:rPr lang="ru-RU" sz="1600" dirty="0" smtClean="0"/>
                        <a:t>5.    Национальные</a:t>
                      </a:r>
                      <a:r>
                        <a:rPr lang="ru-RU" sz="1600" baseline="0" dirty="0" smtClean="0"/>
                        <a:t> игры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Прогулка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Обед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Самоподготовка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Национальные игры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До-ми-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солька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315671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Среда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Прогулка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Обед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Самоподготовка</a:t>
                      </a:r>
                    </a:p>
                    <a:p>
                      <a:r>
                        <a:rPr lang="ru-RU" sz="1600" dirty="0" smtClean="0"/>
                        <a:t>4.    Лепим и играем</a:t>
                      </a:r>
                    </a:p>
                    <a:p>
                      <a:r>
                        <a:rPr lang="ru-RU" sz="1600" dirty="0" smtClean="0"/>
                        <a:t>5     Оригами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Прогулка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Обед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Самоподготовка</a:t>
                      </a:r>
                    </a:p>
                    <a:p>
                      <a:r>
                        <a:rPr lang="ru-RU" sz="1600" dirty="0" smtClean="0"/>
                        <a:t>4.     Оригами</a:t>
                      </a:r>
                    </a:p>
                    <a:p>
                      <a:r>
                        <a:rPr lang="ru-RU" sz="1600" dirty="0" smtClean="0"/>
                        <a:t>5.     Лепим и играем</a:t>
                      </a:r>
                      <a:endParaRPr lang="ru-RU" sz="1600" dirty="0"/>
                    </a:p>
                  </a:txBody>
                  <a:tcPr/>
                </a:tc>
              </a:tr>
              <a:tr h="1407462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Четверг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Прогулка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Обед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Самоподготовка</a:t>
                      </a:r>
                    </a:p>
                    <a:p>
                      <a:r>
                        <a:rPr lang="ru-RU" sz="1600" dirty="0" smtClean="0"/>
                        <a:t>4.     Театр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Прогулка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Обед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Самоподготовка</a:t>
                      </a:r>
                    </a:p>
                    <a:p>
                      <a:r>
                        <a:rPr lang="ru-RU" sz="1600" dirty="0" smtClean="0"/>
                        <a:t>4.     Умники и умницы</a:t>
                      </a:r>
                    </a:p>
                    <a:p>
                      <a:r>
                        <a:rPr lang="ru-RU" sz="1600" dirty="0" smtClean="0"/>
                        <a:t>  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188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46"/>
    </mc:Choice>
    <mc:Fallback>
      <p:transition spd="slow" advTm="4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График работы учителей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5875"/>
            <a:ext cx="91694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014997"/>
              </p:ext>
            </p:extLst>
          </p:nvPr>
        </p:nvGraphicFramePr>
        <p:xfrm>
          <a:off x="457200" y="764704"/>
          <a:ext cx="8229600" cy="4175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10744"/>
                <a:gridCol w="461885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Дни недели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Ответственный учитель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Понедельник</a:t>
                      </a:r>
                    </a:p>
                    <a:p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</a:rPr>
                        <a:t>Цыдыпова Д.Ц</a:t>
                      </a:r>
                    </a:p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Коваленко Л.И.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Вторник</a:t>
                      </a:r>
                    </a:p>
                    <a:p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solidFill>
                            <a:srgbClr val="002060"/>
                          </a:solidFill>
                        </a:rPr>
                        <a:t>Цыреторова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 Ж.Р.</a:t>
                      </a:r>
                    </a:p>
                    <a:p>
                      <a:r>
                        <a:rPr lang="ru-RU" sz="2800" dirty="0" err="1" smtClean="0">
                          <a:solidFill>
                            <a:srgbClr val="002060"/>
                          </a:solidFill>
                        </a:rPr>
                        <a:t>Раднабазарова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 С.Ж.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Среда</a:t>
                      </a:r>
                    </a:p>
                    <a:p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aseline="0" dirty="0" err="1" smtClean="0">
                          <a:solidFill>
                            <a:srgbClr val="002060"/>
                          </a:solidFill>
                        </a:rPr>
                        <a:t>Зундуев</a:t>
                      </a:r>
                      <a:r>
                        <a:rPr lang="ru-RU" sz="2800" baseline="0" dirty="0" smtClean="0">
                          <a:solidFill>
                            <a:srgbClr val="002060"/>
                          </a:solidFill>
                        </a:rPr>
                        <a:t> Б.Д</a:t>
                      </a:r>
                    </a:p>
                    <a:p>
                      <a:r>
                        <a:rPr lang="ru-RU" sz="2800" dirty="0" err="1" smtClean="0">
                          <a:solidFill>
                            <a:srgbClr val="002060"/>
                          </a:solidFill>
                        </a:rPr>
                        <a:t>Гунгарова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 Т.Ц-Е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Четверг</a:t>
                      </a:r>
                    </a:p>
                    <a:p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solidFill>
                            <a:srgbClr val="002060"/>
                          </a:solidFill>
                        </a:rPr>
                        <a:t>Дымчикова</a:t>
                      </a:r>
                      <a:r>
                        <a:rPr lang="ru-RU" sz="2800" dirty="0" smtClean="0">
                          <a:solidFill>
                            <a:srgbClr val="002060"/>
                          </a:solidFill>
                        </a:rPr>
                        <a:t> С.Б.</a:t>
                      </a:r>
                      <a:endParaRPr lang="ru-RU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34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04"/>
    </mc:Choice>
    <mc:Fallback>
      <p:transition spd="slow" advTm="4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DCIM\195D5100\DSC_019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8162"/>
            <a:ext cx="4376956" cy="28990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DCIM\195D5100\DSC_02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349575" cy="28808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21" y="3357201"/>
            <a:ext cx="4565712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517" y="3357202"/>
            <a:ext cx="4575066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52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99"/>
    </mc:Choice>
    <mc:Fallback>
      <p:transition spd="slow" advTm="6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DCIM\195D5100\DSC_017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6" y="404664"/>
            <a:ext cx="8806153" cy="58326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0"/>
            <a:ext cx="4752528" cy="1133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Занятие «До-ми-</a:t>
            </a:r>
            <a:r>
              <a:rPr lang="ru-RU" dirty="0" err="1" smtClean="0">
                <a:solidFill>
                  <a:srgbClr val="FF0000"/>
                </a:solidFill>
              </a:rPr>
              <a:t>солька</a:t>
            </a:r>
            <a:r>
              <a:rPr lang="ru-RU" dirty="0" smtClean="0">
                <a:solidFill>
                  <a:srgbClr val="FF0000"/>
                </a:solidFill>
              </a:rPr>
              <a:t>» -</a:t>
            </a:r>
            <a:r>
              <a:rPr lang="ru-RU" dirty="0" err="1" smtClean="0">
                <a:solidFill>
                  <a:srgbClr val="FF0000"/>
                </a:solidFill>
              </a:rPr>
              <a:t>Цыреторова</a:t>
            </a:r>
            <a:r>
              <a:rPr lang="ru-RU" dirty="0" smtClean="0">
                <a:solidFill>
                  <a:srgbClr val="FF0000"/>
                </a:solidFill>
              </a:rPr>
              <a:t> Ж.Р.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40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3"/>
    </mc:Choice>
    <mc:Fallback>
      <p:transition spd="slow" advTm="2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03532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66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9"/>
    </mc:Choice>
    <mc:Fallback>
      <p:transition spd="slow" advTm="2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DCIM\195D5100\DSC_019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4" y="291788"/>
            <a:ext cx="8914872" cy="59046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83671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4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70"/>
    </mc:Choice>
    <mc:Fallback>
      <p:transition spd="slow" advTm="2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284</Words>
  <Application>Microsoft Office PowerPoint</Application>
  <PresentationFormat>Экран (4:3)</PresentationFormat>
  <Paragraphs>79</Paragraphs>
  <Slides>21</Slides>
  <Notes>0</Notes>
  <HiddenSlides>0</HiddenSlides>
  <MMClips>21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Расписание занятий</vt:lpstr>
      <vt:lpstr>График работы учителей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User17</dc:creator>
  <cp:lastModifiedBy>USER</cp:lastModifiedBy>
  <cp:revision>34</cp:revision>
  <dcterms:created xsi:type="dcterms:W3CDTF">2016-11-27T10:50:50Z</dcterms:created>
  <dcterms:modified xsi:type="dcterms:W3CDTF">2021-11-22T09:46:08Z</dcterms:modified>
</cp:coreProperties>
</file>