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79" r:id="rId4"/>
    <p:sldId id="268" r:id="rId5"/>
    <p:sldId id="269" r:id="rId6"/>
    <p:sldId id="278" r:id="rId7"/>
    <p:sldId id="265" r:id="rId8"/>
    <p:sldId id="270" r:id="rId9"/>
    <p:sldId id="277" r:id="rId10"/>
    <p:sldId id="276" r:id="rId11"/>
    <p:sldId id="266" r:id="rId12"/>
    <p:sldId id="263" r:id="rId13"/>
    <p:sldId id="271" r:id="rId14"/>
    <p:sldId id="264" r:id="rId15"/>
    <p:sldId id="274" r:id="rId16"/>
    <p:sldId id="273" r:id="rId17"/>
    <p:sldId id="275" r:id="rId18"/>
    <p:sldId id="262" r:id="rId19"/>
    <p:sldId id="272" r:id="rId20"/>
    <p:sldId id="261" r:id="rId21"/>
    <p:sldId id="280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1494" y="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autoTitleDeleted val="0"/>
    <c:view3D>
      <c:rotX val="15"/>
      <c:rotY val="20"/>
      <c:rAngAx val="0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Лист1!$A$2:$A$5</c:f>
              <c:strCache>
                <c:ptCount val="3"/>
                <c:pt idx="0">
                  <c:v>да</c:v>
                </c:pt>
                <c:pt idx="1">
                  <c:v>нет</c:v>
                </c:pt>
                <c:pt idx="2">
                  <c:v>не очень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34</c:v>
                </c:pt>
                <c:pt idx="2">
                  <c:v>3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Столбец2</c:v>
                </c:pt>
              </c:strCache>
            </c:strRef>
          </c:tx>
          <c:invertIfNegative val="0"/>
          <c:cat>
            <c:strRef>
              <c:f>Лист1!$A$2:$A$5</c:f>
              <c:strCache>
                <c:ptCount val="3"/>
                <c:pt idx="0">
                  <c:v>да</c:v>
                </c:pt>
                <c:pt idx="1">
                  <c:v>нет</c:v>
                </c:pt>
                <c:pt idx="2">
                  <c:v>не очень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Столбец3</c:v>
                </c:pt>
              </c:strCache>
            </c:strRef>
          </c:tx>
          <c:invertIfNegative val="0"/>
          <c:cat>
            <c:strRef>
              <c:f>Лист1!$A$2:$A$5</c:f>
              <c:strCache>
                <c:ptCount val="3"/>
                <c:pt idx="0">
                  <c:v>да</c:v>
                </c:pt>
                <c:pt idx="1">
                  <c:v>нет</c:v>
                </c:pt>
                <c:pt idx="2">
                  <c:v>не очень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308432640"/>
        <c:axId val="308427152"/>
        <c:axId val="0"/>
      </c:bar3DChart>
      <c:catAx>
        <c:axId val="30843264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308427152"/>
        <c:crosses val="autoZero"/>
        <c:auto val="1"/>
        <c:lblAlgn val="ctr"/>
        <c:lblOffset val="100"/>
        <c:noMultiLvlLbl val="0"/>
      </c:catAx>
      <c:valAx>
        <c:axId val="30842715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308432640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invertIfNegative val="0"/>
          <c:cat>
            <c:numRef>
              <c:f>Лист1!$A$2:$A$5</c:f>
              <c:numCache>
                <c:formatCode>General</c:formatCode>
                <c:ptCount val="4"/>
                <c:pt idx="0">
                  <c:v>1</c:v>
                </c:pt>
                <c:pt idx="1">
                  <c:v>2</c:v>
                </c:pt>
                <c:pt idx="2">
                  <c:v>3</c:v>
                </c:pt>
              </c:numCache>
            </c:num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92</c:v>
                </c:pt>
                <c:pt idx="1">
                  <c:v>5</c:v>
                </c:pt>
                <c:pt idx="2">
                  <c:v>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308425584"/>
        <c:axId val="308425976"/>
        <c:axId val="0"/>
      </c:bar3DChart>
      <c:catAx>
        <c:axId val="30842558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308425976"/>
        <c:crosses val="autoZero"/>
        <c:auto val="1"/>
        <c:lblAlgn val="ctr"/>
        <c:lblOffset val="100"/>
        <c:noMultiLvlLbl val="0"/>
      </c:catAx>
      <c:valAx>
        <c:axId val="30842597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308425584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6577E-52CE-4A3E-904B-55104C5D6C10}" type="datetimeFigureOut">
              <a:rPr lang="ru-RU" smtClean="0"/>
              <a:pPr/>
              <a:t>22.11.2021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CFE00-1C29-4718-9C57-EAD6BBF53E4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37917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6577E-52CE-4A3E-904B-55104C5D6C10}" type="datetimeFigureOut">
              <a:rPr lang="ru-RU" smtClean="0"/>
              <a:pPr/>
              <a:t>22.11.2021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CFE00-1C29-4718-9C57-EAD6BBF53E4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88395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6577E-52CE-4A3E-904B-55104C5D6C10}" type="datetimeFigureOut">
              <a:rPr lang="ru-RU" smtClean="0"/>
              <a:pPr/>
              <a:t>22.11.2021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CFE00-1C29-4718-9C57-EAD6BBF53E4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07881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6577E-52CE-4A3E-904B-55104C5D6C10}" type="datetimeFigureOut">
              <a:rPr lang="ru-RU" smtClean="0"/>
              <a:pPr/>
              <a:t>22.11.2021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CFE00-1C29-4718-9C57-EAD6BBF53E4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1509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6577E-52CE-4A3E-904B-55104C5D6C10}" type="datetimeFigureOut">
              <a:rPr lang="ru-RU" smtClean="0"/>
              <a:pPr/>
              <a:t>22.11.2021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CFE00-1C29-4718-9C57-EAD6BBF53E4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78402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6577E-52CE-4A3E-904B-55104C5D6C10}" type="datetimeFigureOut">
              <a:rPr lang="ru-RU" smtClean="0"/>
              <a:pPr/>
              <a:t>22.11.2021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CFE00-1C29-4718-9C57-EAD6BBF53E4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24802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6577E-52CE-4A3E-904B-55104C5D6C10}" type="datetimeFigureOut">
              <a:rPr lang="ru-RU" smtClean="0"/>
              <a:pPr/>
              <a:t>22.11.2021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CFE00-1C29-4718-9C57-EAD6BBF53E4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82908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6577E-52CE-4A3E-904B-55104C5D6C10}" type="datetimeFigureOut">
              <a:rPr lang="ru-RU" smtClean="0"/>
              <a:pPr/>
              <a:t>22.11.2021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CFE00-1C29-4718-9C57-EAD6BBF53E4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52737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6577E-52CE-4A3E-904B-55104C5D6C10}" type="datetimeFigureOut">
              <a:rPr lang="ru-RU" smtClean="0"/>
              <a:pPr/>
              <a:t>22.11.2021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CFE00-1C29-4718-9C57-EAD6BBF53E4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2171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6577E-52CE-4A3E-904B-55104C5D6C10}" type="datetimeFigureOut">
              <a:rPr lang="ru-RU" smtClean="0"/>
              <a:pPr/>
              <a:t>22.11.2021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CFE00-1C29-4718-9C57-EAD6BBF53E4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41790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6577E-52CE-4A3E-904B-55104C5D6C10}" type="datetimeFigureOut">
              <a:rPr lang="ru-RU" smtClean="0"/>
              <a:pPr/>
              <a:t>22.11.2021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CFE00-1C29-4718-9C57-EAD6BBF53E4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89765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86577E-52CE-4A3E-904B-55104C5D6C10}" type="datetimeFigureOut">
              <a:rPr lang="ru-RU" smtClean="0"/>
              <a:pPr/>
              <a:t>22.11.2021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BCFE00-1C29-4718-9C57-EAD6BBF53E4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71776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2.png"/><Relationship Id="rId4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7.jpe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2.png"/><Relationship Id="rId4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2.png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3.jpeg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2.png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2.png"/><Relationship Id="rId4" Type="http://schemas.openxmlformats.org/officeDocument/2006/relationships/image" Target="../media/image2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2.png"/><Relationship Id="rId4" Type="http://schemas.openxmlformats.org/officeDocument/2006/relationships/image" Target="../media/image2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2.png"/><Relationship Id="rId4" Type="http://schemas.openxmlformats.org/officeDocument/2006/relationships/image" Target="../media/image27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9.png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chart" Target="../charts/chart1.xml"/><Relationship Id="rId5" Type="http://schemas.openxmlformats.org/officeDocument/2006/relationships/image" Target="../media/image28.pn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2.png"/><Relationship Id="rId5" Type="http://schemas.openxmlformats.org/officeDocument/2006/relationships/chart" Target="../charts/chart2.xml"/><Relationship Id="rId4" Type="http://schemas.openxmlformats.org/officeDocument/2006/relationships/image" Target="../media/image3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5" Type="http://schemas.openxmlformats.org/officeDocument/2006/relationships/image" Target="../media/image2.png"/><Relationship Id="rId4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2.png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2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2.png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357290" y="2071678"/>
            <a:ext cx="6929486" cy="221457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000" b="1" dirty="0">
              <a:solidFill>
                <a:srgbClr val="00206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7" name="Звук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5028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Tm="2699"/>
    </mc:Choice>
    <mc:Fallback>
      <p:transition spd="slow" advTm="26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F:\DCIM\195D5100\DSC_0196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8"/>
            <a:ext cx="8588718" cy="5688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Звук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7871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11"/>
    </mc:Choice>
    <mc:Fallback>
      <p:transition spd="slow" advTm="23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8" name="Picture 2" descr="F:\DCIM\195D5100\DSC_0168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09" y="380798"/>
            <a:ext cx="4365424" cy="289138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F:\DCIM\195D5100\DSC_016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3646" y="3389394"/>
            <a:ext cx="4464139" cy="295674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F:\DCIM\195D5100\DSC_0169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012" y="3398488"/>
            <a:ext cx="4380517" cy="290136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F:\DCIM\195D5100\DSC_0166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0513" y="299105"/>
            <a:ext cx="4367272" cy="289259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179512" y="0"/>
            <a:ext cx="4968552" cy="787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>Занятие «Юный художник» -Коваленко Л.И. 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4" name="Звук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6297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368"/>
    </mc:Choice>
    <mc:Fallback>
      <p:transition spd="slow" advTm="43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7" name="Picture 3" descr="F:\DCIM\195D5100\DSC_018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933" y="548680"/>
            <a:ext cx="8697489" cy="576064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95536" y="260648"/>
            <a:ext cx="4824536" cy="11333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5" name="Звук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5703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23"/>
    </mc:Choice>
    <mc:Fallback>
      <p:transition spd="slow" advTm="22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0794" y="159454"/>
            <a:ext cx="9354794" cy="66631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Звук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48061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561"/>
    </mc:Choice>
    <mc:Fallback>
      <p:transition spd="slow" advTm="45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F:\DCIM\195D5100\DSC_0184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5" y="3717032"/>
            <a:ext cx="4371322" cy="289529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F:\DCIM\195D5100\DSC_018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476672"/>
            <a:ext cx="4566182" cy="302433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F:\DCIM\195D5100\DSC_0179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183" y="476671"/>
            <a:ext cx="4439825" cy="302433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F:\DCIM\195D5100\DSC_0181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957" y="3800191"/>
            <a:ext cx="4240027" cy="280831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363754" y="0"/>
            <a:ext cx="4640294" cy="10081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>Занятие «Лепим и играем» -  </a:t>
            </a:r>
            <a:r>
              <a:rPr lang="ru-RU" dirty="0" err="1" smtClean="0">
                <a:solidFill>
                  <a:srgbClr val="FF0000"/>
                </a:solidFill>
              </a:rPr>
              <a:t>Зундуев</a:t>
            </a:r>
            <a:r>
              <a:rPr lang="ru-RU" dirty="0" smtClean="0">
                <a:solidFill>
                  <a:srgbClr val="FF0000"/>
                </a:solidFill>
              </a:rPr>
              <a:t>  Б.Д. 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4" name="Звук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95267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105"/>
    </mc:Choice>
    <mc:Fallback>
      <p:transition spd="slow" advTm="61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575" y="297695"/>
            <a:ext cx="8582849" cy="568863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" name="Звук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24261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83"/>
    </mc:Choice>
    <mc:Fallback>
      <p:transition spd="slow" advTm="23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9" name="Picture 3" descr="F:\DCIM\195D5100\DSC_017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332" y="283629"/>
            <a:ext cx="8371335" cy="554461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Звук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2887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60"/>
    </mc:Choice>
    <mc:Fallback>
      <p:transition spd="slow" advTm="37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DCIM\195D5100\DSC_0188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04664"/>
            <a:ext cx="8588718" cy="568863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77151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24"/>
    </mc:Choice>
    <mc:Fallback>
      <p:transition spd="slow" advTm="40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7" name="Picture 5" descr="F:\ЧНИ\DSC_004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548680"/>
            <a:ext cx="8532947" cy="568863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0481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527"/>
    </mc:Choice>
    <mc:Fallback>
      <p:transition spd="slow" advTm="35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-15875"/>
            <a:ext cx="9169400" cy="688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5263" y="-122238"/>
            <a:ext cx="9534526" cy="71024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46474759"/>
              </p:ext>
            </p:extLst>
          </p:nvPr>
        </p:nvGraphicFramePr>
        <p:xfrm>
          <a:off x="899592" y="1567040"/>
          <a:ext cx="7211144" cy="39212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32656"/>
            <a:ext cx="7559675" cy="1262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Звук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90777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73"/>
    </mc:Choice>
    <mc:Fallback>
      <p:transition spd="slow" advTm="28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6" name="Picture 4" descr="C:\Users\User17\Desktop\54748-Bezymyannyi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876" y="7818"/>
            <a:ext cx="9167876" cy="6793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857224" y="2357430"/>
            <a:ext cx="8064896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 </a:t>
            </a:r>
            <a:r>
              <a:rPr lang="ru-RU" sz="1600" b="1" dirty="0" smtClean="0">
                <a:solidFill>
                  <a:srgbClr val="0070C0"/>
                </a:solidFill>
              </a:rPr>
              <a:t>Цель работы  школы полного дня: 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ru-RU" sz="1600" dirty="0" smtClean="0"/>
              <a:t>достижение современного качества образования через создание системы обучения и воспитания, обеспечивающей развитие каждого ученика в соответствии с его склонностями, интересами и возможностями.</a:t>
            </a:r>
          </a:p>
          <a:p>
            <a:endParaRPr lang="ru-RU" sz="1600" dirty="0" smtClean="0"/>
          </a:p>
          <a:p>
            <a:r>
              <a:rPr lang="ru-RU" sz="1600" b="1" dirty="0" smtClean="0">
                <a:solidFill>
                  <a:srgbClr val="0070C0"/>
                </a:solidFill>
              </a:rPr>
              <a:t>Основные задачи: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ru-RU" sz="1600" dirty="0" smtClean="0"/>
              <a:t>Интеграция основного и дополнительного образования для развития творческих способностей учащихся;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ru-RU" sz="1600" dirty="0" smtClean="0"/>
              <a:t>Создание условий для саморазвития, самосовершенствования, самовыражения каждого обучающегося</a:t>
            </a:r>
            <a:endParaRPr lang="ru-RU" sz="16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714612" y="1000108"/>
            <a:ext cx="605063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r">
              <a:spcAft>
                <a:spcPts val="0"/>
              </a:spcAft>
            </a:pPr>
            <a:r>
              <a:rPr lang="ru-RU" sz="1200" b="1" i="1" dirty="0" smtClean="0">
                <a:solidFill>
                  <a:srgbClr val="C00000"/>
                </a:solidFill>
                <a:effectLst/>
                <a:latin typeface="Times New Roman"/>
                <a:ea typeface="Calibri"/>
                <a:cs typeface="Times New Roman"/>
              </a:rPr>
              <a:t>Лицо у каждой школы есть свое, </a:t>
            </a:r>
            <a:endParaRPr lang="ru-RU" sz="1200" b="1" dirty="0">
              <a:solidFill>
                <a:srgbClr val="C00000"/>
              </a:solidFill>
              <a:ea typeface="Calibri"/>
              <a:cs typeface="Times New Roman"/>
            </a:endParaRPr>
          </a:p>
          <a:p>
            <a:pPr indent="450215" algn="r">
              <a:spcAft>
                <a:spcPts val="0"/>
              </a:spcAft>
            </a:pPr>
            <a:r>
              <a:rPr lang="ru-RU" sz="1200" b="1" i="1" dirty="0" smtClean="0">
                <a:solidFill>
                  <a:srgbClr val="C00000"/>
                </a:solidFill>
                <a:effectLst/>
                <a:latin typeface="Times New Roman"/>
                <a:ea typeface="Calibri"/>
                <a:cs typeface="Times New Roman"/>
              </a:rPr>
              <a:t>А нашу школу трудно не узнать. </a:t>
            </a:r>
            <a:endParaRPr lang="ru-RU" sz="1200" b="1" dirty="0">
              <a:solidFill>
                <a:srgbClr val="C00000"/>
              </a:solidFill>
              <a:ea typeface="Calibri"/>
              <a:cs typeface="Times New Roman"/>
            </a:endParaRPr>
          </a:p>
          <a:p>
            <a:pPr indent="450215" algn="r">
              <a:spcAft>
                <a:spcPts val="0"/>
              </a:spcAft>
            </a:pPr>
            <a:r>
              <a:rPr lang="ru-RU" sz="1200" b="1" i="1" dirty="0" smtClean="0">
                <a:solidFill>
                  <a:srgbClr val="C00000"/>
                </a:solidFill>
                <a:effectLst/>
                <a:latin typeface="Times New Roman"/>
                <a:ea typeface="Calibri"/>
                <a:cs typeface="Times New Roman"/>
              </a:rPr>
              <a:t>Творить добро, к успеху вдохновлять, </a:t>
            </a:r>
            <a:endParaRPr lang="ru-RU" sz="1200" b="1" dirty="0">
              <a:solidFill>
                <a:srgbClr val="C00000"/>
              </a:solidFill>
              <a:ea typeface="Calibri"/>
              <a:cs typeface="Times New Roman"/>
            </a:endParaRPr>
          </a:p>
          <a:p>
            <a:pPr indent="450215" algn="r">
              <a:spcAft>
                <a:spcPts val="0"/>
              </a:spcAft>
            </a:pPr>
            <a:r>
              <a:rPr lang="ru-RU" sz="1200" b="1" i="1" dirty="0" smtClean="0">
                <a:solidFill>
                  <a:srgbClr val="C00000"/>
                </a:solidFill>
                <a:effectLst/>
                <a:latin typeface="Times New Roman"/>
                <a:ea typeface="Calibri"/>
                <a:cs typeface="Times New Roman"/>
              </a:rPr>
              <a:t>Жить для детей - таков девиз ее!</a:t>
            </a:r>
            <a:endParaRPr lang="ru-RU" sz="1200" b="1" dirty="0">
              <a:solidFill>
                <a:srgbClr val="C00000"/>
              </a:solidFill>
              <a:ea typeface="Calibri"/>
              <a:cs typeface="Times New Roman"/>
            </a:endParaRPr>
          </a:p>
        </p:txBody>
      </p:sp>
      <p:pic>
        <p:nvPicPr>
          <p:cNvPr id="6" name="Звук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13062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962"/>
    </mc:Choice>
    <mc:Fallback>
      <p:transition spd="slow" advTm="39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C:\Users\User17\Desktop\36323800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-78607"/>
            <a:ext cx="9324528" cy="7012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611560" y="908720"/>
            <a:ext cx="8136903" cy="32819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400" b="1" dirty="0" smtClean="0">
                <a:solidFill>
                  <a:srgbClr val="0070C0"/>
                </a:solidFill>
                <a:effectLst/>
                <a:latin typeface="Times New Roman"/>
                <a:ea typeface="Calibri"/>
                <a:cs typeface="Times New Roman"/>
              </a:rPr>
              <a:t>Анкета для родителей первоклассников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400" dirty="0" smtClean="0">
                <a:solidFill>
                  <a:srgbClr val="0070C0"/>
                </a:solidFill>
                <a:ea typeface="Calibri"/>
                <a:cs typeface="Times New Roman"/>
              </a:rPr>
              <a:t>1. Посещает </a:t>
            </a:r>
            <a:r>
              <a:rPr lang="ru-RU" sz="2400" dirty="0">
                <a:solidFill>
                  <a:srgbClr val="0070C0"/>
                </a:solidFill>
                <a:ea typeface="Calibri"/>
                <a:cs typeface="Times New Roman"/>
              </a:rPr>
              <a:t>ли ваш ребенок «Школу полного дня»? (да, нет)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400" dirty="0">
                <a:solidFill>
                  <a:srgbClr val="0070C0"/>
                </a:solidFill>
                <a:ea typeface="Calibri"/>
                <a:cs typeface="Times New Roman"/>
              </a:rPr>
              <a:t> 2.  Нравится ли вашему ребенку посещать ШПД? (да, нет)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400" dirty="0">
                <a:solidFill>
                  <a:srgbClr val="0070C0"/>
                </a:solidFill>
                <a:ea typeface="Calibri"/>
                <a:cs typeface="Times New Roman"/>
              </a:rPr>
              <a:t> 3.  Что Вам нравится в работе ШПД? 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400" dirty="0">
                <a:solidFill>
                  <a:srgbClr val="0070C0"/>
                </a:solidFill>
                <a:ea typeface="Calibri"/>
                <a:cs typeface="Times New Roman"/>
              </a:rPr>
              <a:t>4.  Если нет то, что конкретно вас не устраивает?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2400" dirty="0">
              <a:solidFill>
                <a:srgbClr val="0070C0"/>
              </a:solidFill>
              <a:ea typeface="Calibri"/>
              <a:cs typeface="Times New Roman"/>
            </a:endParaRPr>
          </a:p>
        </p:txBody>
      </p:sp>
      <p:graphicFrame>
        <p:nvGraphicFramePr>
          <p:cNvPr id="3" name="Диаграмма 2"/>
          <p:cNvGraphicFramePr/>
          <p:nvPr>
            <p:extLst>
              <p:ext uri="{D42A27DB-BD31-4B8C-83A1-F6EECF244321}">
                <p14:modId xmlns:p14="http://schemas.microsoft.com/office/powerpoint/2010/main" val="2837352135"/>
              </p:ext>
            </p:extLst>
          </p:nvPr>
        </p:nvGraphicFramePr>
        <p:xfrm>
          <a:off x="1632011" y="3645024"/>
          <a:ext cx="5388261" cy="28803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6" name="Звук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2330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311"/>
    </mc:Choice>
    <mc:Fallback>
      <p:transition spd="slow" advTm="33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Звук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85857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969"/>
    </mc:Choice>
    <mc:Fallback>
      <p:transition spd="slow" advTm="119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36395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191"/>
    </mc:Choice>
    <mc:Fallback>
      <p:transition spd="slow" advTm="41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07704" y="116632"/>
            <a:ext cx="5050904" cy="418058"/>
          </a:xfrm>
        </p:spPr>
        <p:txBody>
          <a:bodyPr>
            <a:normAutofit fontScale="90000"/>
          </a:bodyPr>
          <a:lstStyle/>
          <a:p>
            <a:r>
              <a:rPr lang="ru-RU" sz="2400" dirty="0" smtClean="0">
                <a:solidFill>
                  <a:srgbClr val="C00000"/>
                </a:solidFill>
              </a:rPr>
              <a:t>Расписание занятий</a:t>
            </a:r>
            <a:endParaRPr lang="ru-RU" sz="2400" dirty="0">
              <a:solidFill>
                <a:srgbClr val="C00000"/>
              </a:solidFill>
            </a:endParaRPr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02123672"/>
              </p:ext>
            </p:extLst>
          </p:nvPr>
        </p:nvGraphicFramePr>
        <p:xfrm>
          <a:off x="539552" y="476672"/>
          <a:ext cx="8208912" cy="59766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46650"/>
                <a:gridCol w="2937927"/>
                <a:gridCol w="3024335"/>
              </a:tblGrid>
              <a:tr h="377411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Дни недели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1</a:t>
                      </a:r>
                      <a:r>
                        <a:rPr lang="ru-RU" sz="1600" baseline="0" dirty="0" smtClean="0"/>
                        <a:t> группа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2 группа</a:t>
                      </a:r>
                      <a:endParaRPr lang="ru-RU" sz="1600" dirty="0"/>
                    </a:p>
                  </a:txBody>
                  <a:tcPr/>
                </a:tc>
              </a:tr>
              <a:tr h="1560447">
                <a:tc>
                  <a:txBody>
                    <a:bodyPr/>
                    <a:lstStyle/>
                    <a:p>
                      <a:pPr algn="l"/>
                      <a:r>
                        <a:rPr lang="ru-RU" sz="1600" dirty="0" smtClean="0"/>
                        <a:t>Понедельник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>
                        <a:buAutoNum type="arabicPeriod"/>
                      </a:pPr>
                      <a:r>
                        <a:rPr lang="ru-RU" sz="1600" dirty="0" smtClean="0"/>
                        <a:t>Прогулка</a:t>
                      </a:r>
                    </a:p>
                    <a:p>
                      <a:pPr marL="342900" indent="-342900">
                        <a:buAutoNum type="arabicPeriod"/>
                      </a:pPr>
                      <a:r>
                        <a:rPr lang="ru-RU" sz="1600" dirty="0" smtClean="0"/>
                        <a:t>Обед</a:t>
                      </a:r>
                    </a:p>
                    <a:p>
                      <a:pPr marL="342900" indent="-342900">
                        <a:buAutoNum type="arabicPeriod"/>
                      </a:pPr>
                      <a:r>
                        <a:rPr lang="ru-RU" sz="1600" dirty="0" smtClean="0"/>
                        <a:t>Самоподготовка</a:t>
                      </a:r>
                    </a:p>
                    <a:p>
                      <a:pPr marL="342900" indent="-342900">
                        <a:buAutoNum type="arabicPeriod"/>
                      </a:pPr>
                      <a:r>
                        <a:rPr lang="ru-RU" sz="1600" dirty="0" smtClean="0"/>
                        <a:t>Юный</a:t>
                      </a:r>
                      <a:r>
                        <a:rPr lang="ru-RU" sz="1600" baseline="0" dirty="0" smtClean="0"/>
                        <a:t> художник</a:t>
                      </a:r>
                    </a:p>
                    <a:p>
                      <a:pPr marL="342900" indent="-342900">
                        <a:buAutoNum type="arabicPeriod"/>
                      </a:pPr>
                      <a:r>
                        <a:rPr lang="ru-RU" sz="1600" baseline="0" dirty="0" smtClean="0"/>
                        <a:t>Вышивка</a:t>
                      </a:r>
                      <a:endParaRPr lang="ru-RU" sz="1600" dirty="0" smtClean="0"/>
                    </a:p>
                    <a:p>
                      <a:pPr marL="342900" indent="-342900">
                        <a:buAutoNum type="arabicPeriod"/>
                      </a:pP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1.   Прогулка</a:t>
                      </a:r>
                    </a:p>
                    <a:p>
                      <a:r>
                        <a:rPr lang="ru-RU" sz="1600" dirty="0" smtClean="0"/>
                        <a:t>2.   Обед</a:t>
                      </a:r>
                    </a:p>
                    <a:p>
                      <a:r>
                        <a:rPr lang="ru-RU" sz="1600" dirty="0" smtClean="0"/>
                        <a:t>3.   Самоподготовка</a:t>
                      </a:r>
                    </a:p>
                    <a:p>
                      <a:r>
                        <a:rPr lang="ru-RU" sz="1600" dirty="0" smtClean="0"/>
                        <a:t>4.   Вышивка</a:t>
                      </a:r>
                    </a:p>
                    <a:p>
                      <a:r>
                        <a:rPr lang="ru-RU" sz="1600" dirty="0" smtClean="0"/>
                        <a:t>5.   Юный</a:t>
                      </a:r>
                      <a:r>
                        <a:rPr lang="ru-RU" sz="1600" baseline="0" dirty="0" smtClean="0"/>
                        <a:t> художник</a:t>
                      </a:r>
                      <a:endParaRPr lang="ru-RU" sz="1600" dirty="0" smtClean="0"/>
                    </a:p>
                    <a:p>
                      <a:endParaRPr lang="ru-RU" sz="1600" dirty="0"/>
                    </a:p>
                  </a:txBody>
                  <a:tcPr/>
                </a:tc>
              </a:tr>
              <a:tr h="1315671">
                <a:tc>
                  <a:txBody>
                    <a:bodyPr/>
                    <a:lstStyle/>
                    <a:p>
                      <a:pPr algn="l"/>
                      <a:r>
                        <a:rPr lang="ru-RU" sz="1600" dirty="0" smtClean="0"/>
                        <a:t>Вторник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eriod"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Прогулка</a:t>
                      </a: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eriod"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Обед</a:t>
                      </a: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eriod"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Самоподготовка</a:t>
                      </a:r>
                    </a:p>
                    <a:p>
                      <a:r>
                        <a:rPr lang="ru-RU" sz="1600" dirty="0" smtClean="0"/>
                        <a:t>4.    До-ми-</a:t>
                      </a:r>
                      <a:r>
                        <a:rPr lang="ru-RU" sz="1600" dirty="0" err="1" smtClean="0"/>
                        <a:t>солька</a:t>
                      </a:r>
                      <a:endParaRPr lang="ru-RU" sz="1600" dirty="0" smtClean="0"/>
                    </a:p>
                    <a:p>
                      <a:r>
                        <a:rPr lang="ru-RU" sz="1600" dirty="0" smtClean="0"/>
                        <a:t>5.    Национальные</a:t>
                      </a:r>
                      <a:r>
                        <a:rPr lang="ru-RU" sz="1600" baseline="0" dirty="0" smtClean="0"/>
                        <a:t> игры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eriod"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Прогулка</a:t>
                      </a: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eriod"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Обед</a:t>
                      </a: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eriod"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Самоподготовка</a:t>
                      </a: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eriod"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Национальные игры</a:t>
                      </a: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eriod"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До-ми-</a:t>
                      </a:r>
                      <a:r>
                        <a:rPr kumimoji="0" lang="ru-RU" sz="16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солька</a:t>
                      </a:r>
                      <a:endParaRPr kumimoji="0" lang="ru-RU" sz="16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  <a:tr h="1315671">
                <a:tc>
                  <a:txBody>
                    <a:bodyPr/>
                    <a:lstStyle/>
                    <a:p>
                      <a:pPr algn="l"/>
                      <a:r>
                        <a:rPr lang="ru-RU" sz="1600" dirty="0" smtClean="0"/>
                        <a:t>Среда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eriod"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Прогулка</a:t>
                      </a: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eriod"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Обед</a:t>
                      </a: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eriod"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Самоподготовка</a:t>
                      </a:r>
                    </a:p>
                    <a:p>
                      <a:r>
                        <a:rPr lang="ru-RU" sz="1600" dirty="0" smtClean="0"/>
                        <a:t>4.    Лепим и играем</a:t>
                      </a:r>
                    </a:p>
                    <a:p>
                      <a:r>
                        <a:rPr lang="ru-RU" sz="1600" dirty="0" smtClean="0"/>
                        <a:t>5     Оригами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eriod"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Прогулка</a:t>
                      </a: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eriod"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Обед</a:t>
                      </a: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eriod"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Самоподготовка</a:t>
                      </a:r>
                    </a:p>
                    <a:p>
                      <a:r>
                        <a:rPr lang="ru-RU" sz="1600" dirty="0" smtClean="0"/>
                        <a:t>4.     Оригами</a:t>
                      </a:r>
                    </a:p>
                    <a:p>
                      <a:r>
                        <a:rPr lang="ru-RU" sz="1600" dirty="0" smtClean="0"/>
                        <a:t>5.     Лепим и играем</a:t>
                      </a:r>
                      <a:endParaRPr lang="ru-RU" sz="1600" dirty="0"/>
                    </a:p>
                  </a:txBody>
                  <a:tcPr/>
                </a:tc>
              </a:tr>
              <a:tr h="1407462">
                <a:tc>
                  <a:txBody>
                    <a:bodyPr/>
                    <a:lstStyle/>
                    <a:p>
                      <a:pPr algn="l"/>
                      <a:r>
                        <a:rPr lang="ru-RU" sz="1600" dirty="0" smtClean="0"/>
                        <a:t>Четверг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eriod"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Прогулка</a:t>
                      </a: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eriod"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Обед</a:t>
                      </a: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eriod"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Самоподготовка</a:t>
                      </a:r>
                    </a:p>
                    <a:p>
                      <a:r>
                        <a:rPr lang="ru-RU" sz="1600" dirty="0" smtClean="0"/>
                        <a:t>4.     Театр</a:t>
                      </a:r>
                      <a:r>
                        <a:rPr lang="ru-RU" sz="1600" baseline="0" dirty="0" smtClean="0"/>
                        <a:t> </a:t>
                      </a:r>
                      <a:endParaRPr lang="ru-RU" sz="1600" dirty="0" smtClean="0"/>
                    </a:p>
                    <a:p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eriod"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Прогулка</a:t>
                      </a: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eriod"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Обед</a:t>
                      </a: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eriod"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Самоподготовка</a:t>
                      </a:r>
                    </a:p>
                    <a:p>
                      <a:r>
                        <a:rPr lang="ru-RU" sz="1600" dirty="0" smtClean="0"/>
                        <a:t>4.     Умники и умницы</a:t>
                      </a:r>
                    </a:p>
                    <a:p>
                      <a:r>
                        <a:rPr lang="ru-RU" sz="1600" dirty="0" smtClean="0"/>
                        <a:t>   </a:t>
                      </a:r>
                      <a:endParaRPr lang="ru-RU" sz="16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4" name="Звук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11882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246"/>
    </mc:Choice>
    <mc:Fallback>
      <p:transition spd="slow" advTm="42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dirty="0" smtClean="0">
                <a:solidFill>
                  <a:srgbClr val="C00000"/>
                </a:solidFill>
              </a:rPr>
              <a:t>График работы учителей</a:t>
            </a:r>
            <a:endParaRPr lang="ru-RU" sz="2000" dirty="0">
              <a:solidFill>
                <a:srgbClr val="C0000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-15875"/>
            <a:ext cx="9169400" cy="688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87014997"/>
              </p:ext>
            </p:extLst>
          </p:nvPr>
        </p:nvGraphicFramePr>
        <p:xfrm>
          <a:off x="457200" y="764704"/>
          <a:ext cx="8229600" cy="417576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3610744"/>
                <a:gridCol w="4618856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Дни недели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Ответственный учитель</a:t>
                      </a:r>
                      <a:endParaRPr lang="ru-RU" sz="2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2800" dirty="0" smtClean="0">
                          <a:solidFill>
                            <a:srgbClr val="002060"/>
                          </a:solidFill>
                        </a:rPr>
                        <a:t>Понедельник</a:t>
                      </a:r>
                    </a:p>
                    <a:p>
                      <a:endParaRPr lang="ru-RU" sz="280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800" baseline="0" dirty="0" smtClean="0">
                          <a:solidFill>
                            <a:srgbClr val="002060"/>
                          </a:solidFill>
                        </a:rPr>
                        <a:t>Цыдыпова Д.Ц</a:t>
                      </a:r>
                    </a:p>
                    <a:p>
                      <a:r>
                        <a:rPr lang="ru-RU" sz="2800" dirty="0" smtClean="0">
                          <a:solidFill>
                            <a:srgbClr val="002060"/>
                          </a:solidFill>
                        </a:rPr>
                        <a:t>Коваленко Л.И.</a:t>
                      </a:r>
                      <a:endParaRPr lang="ru-RU" sz="280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2800" dirty="0" smtClean="0">
                          <a:solidFill>
                            <a:srgbClr val="002060"/>
                          </a:solidFill>
                        </a:rPr>
                        <a:t>Вторник</a:t>
                      </a:r>
                    </a:p>
                    <a:p>
                      <a:endParaRPr lang="ru-RU" sz="280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800" dirty="0" err="1" smtClean="0">
                          <a:solidFill>
                            <a:srgbClr val="002060"/>
                          </a:solidFill>
                        </a:rPr>
                        <a:t>Цыреторова</a:t>
                      </a:r>
                      <a:r>
                        <a:rPr lang="ru-RU" sz="2800" dirty="0" smtClean="0">
                          <a:solidFill>
                            <a:srgbClr val="002060"/>
                          </a:solidFill>
                        </a:rPr>
                        <a:t> Ж.Р.</a:t>
                      </a:r>
                    </a:p>
                    <a:p>
                      <a:r>
                        <a:rPr lang="ru-RU" sz="2800" dirty="0" err="1" smtClean="0">
                          <a:solidFill>
                            <a:srgbClr val="002060"/>
                          </a:solidFill>
                        </a:rPr>
                        <a:t>Раднабазарова</a:t>
                      </a:r>
                      <a:r>
                        <a:rPr lang="ru-RU" sz="2800" dirty="0" smtClean="0">
                          <a:solidFill>
                            <a:srgbClr val="002060"/>
                          </a:solidFill>
                        </a:rPr>
                        <a:t> С.Ж.</a:t>
                      </a:r>
                      <a:endParaRPr lang="ru-RU" sz="280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2800" dirty="0" smtClean="0">
                          <a:solidFill>
                            <a:srgbClr val="002060"/>
                          </a:solidFill>
                        </a:rPr>
                        <a:t>Среда</a:t>
                      </a:r>
                    </a:p>
                    <a:p>
                      <a:endParaRPr lang="ru-RU" sz="280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800" baseline="0" dirty="0" err="1" smtClean="0">
                          <a:solidFill>
                            <a:srgbClr val="002060"/>
                          </a:solidFill>
                        </a:rPr>
                        <a:t>Зундуев</a:t>
                      </a:r>
                      <a:r>
                        <a:rPr lang="ru-RU" sz="2800" baseline="0" dirty="0" smtClean="0">
                          <a:solidFill>
                            <a:srgbClr val="002060"/>
                          </a:solidFill>
                        </a:rPr>
                        <a:t> Б.Д</a:t>
                      </a:r>
                    </a:p>
                    <a:p>
                      <a:r>
                        <a:rPr lang="ru-RU" sz="2800" dirty="0" err="1" smtClean="0">
                          <a:solidFill>
                            <a:srgbClr val="002060"/>
                          </a:solidFill>
                        </a:rPr>
                        <a:t>Гунгарова</a:t>
                      </a:r>
                      <a:r>
                        <a:rPr lang="ru-RU" sz="2800" dirty="0" smtClean="0">
                          <a:solidFill>
                            <a:srgbClr val="002060"/>
                          </a:solidFill>
                        </a:rPr>
                        <a:t> Т.Ц-Е</a:t>
                      </a:r>
                      <a:endParaRPr lang="ru-RU" sz="280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2800" dirty="0" smtClean="0">
                          <a:solidFill>
                            <a:srgbClr val="002060"/>
                          </a:solidFill>
                        </a:rPr>
                        <a:t>Четверг</a:t>
                      </a:r>
                    </a:p>
                    <a:p>
                      <a:endParaRPr lang="ru-RU" sz="280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800" dirty="0" err="1" smtClean="0">
                          <a:solidFill>
                            <a:srgbClr val="002060"/>
                          </a:solidFill>
                        </a:rPr>
                        <a:t>Дымчикова</a:t>
                      </a:r>
                      <a:r>
                        <a:rPr lang="ru-RU" sz="2800" dirty="0" smtClean="0">
                          <a:solidFill>
                            <a:srgbClr val="002060"/>
                          </a:solidFill>
                        </a:rPr>
                        <a:t> С.Б.</a:t>
                      </a:r>
                      <a:endParaRPr lang="ru-RU" sz="280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" name="Звук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68349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504"/>
    </mc:Choice>
    <mc:Fallback>
      <p:transition spd="slow" advTm="45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F:\DCIM\195D5100\DSC_0199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18162"/>
            <a:ext cx="4376956" cy="289902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F:\DCIM\195D5100\DSC_020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88640"/>
            <a:ext cx="4349575" cy="288086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721" y="3357201"/>
            <a:ext cx="4565712" cy="302433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8517" y="3357202"/>
            <a:ext cx="4575066" cy="302433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" name="Звук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36529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899"/>
    </mc:Choice>
    <mc:Fallback>
      <p:transition spd="slow" advTm="68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F:\DCIM\195D5100\DSC_0173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436" y="404664"/>
            <a:ext cx="8806153" cy="583264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83568" y="0"/>
            <a:ext cx="4752528" cy="11333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>Занятие «До-ми-</a:t>
            </a:r>
            <a:r>
              <a:rPr lang="ru-RU" dirty="0" err="1" smtClean="0">
                <a:solidFill>
                  <a:srgbClr val="FF0000"/>
                </a:solidFill>
              </a:rPr>
              <a:t>солька</a:t>
            </a:r>
            <a:r>
              <a:rPr lang="ru-RU" dirty="0" smtClean="0">
                <a:solidFill>
                  <a:srgbClr val="FF0000"/>
                </a:solidFill>
              </a:rPr>
              <a:t>» -</a:t>
            </a:r>
            <a:r>
              <a:rPr lang="ru-RU" dirty="0" err="1" smtClean="0">
                <a:solidFill>
                  <a:srgbClr val="FF0000"/>
                </a:solidFill>
              </a:rPr>
              <a:t>Цыреторова</a:t>
            </a:r>
            <a:r>
              <a:rPr lang="ru-RU" dirty="0" smtClean="0">
                <a:solidFill>
                  <a:srgbClr val="FF0000"/>
                </a:solidFill>
              </a:rPr>
              <a:t> Ж.Р. 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5" name="Звук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62408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93"/>
    </mc:Choice>
    <mc:Fallback>
      <p:transition spd="slow" advTm="24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640"/>
            <a:ext cx="9035328" cy="6336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Звук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3664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79"/>
    </mc:Choice>
    <mc:Fallback>
      <p:transition spd="slow" advTm="24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F:\DCIM\195D5100\DSC_0198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564" y="291788"/>
            <a:ext cx="8914872" cy="590465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39552" y="836712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5" name="Звук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7743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70"/>
    </mc:Choice>
    <mc:Fallback>
      <p:transition spd="slow" advTm="27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982</TotalTime>
  <Words>284</Words>
  <Application>Microsoft Office PowerPoint</Application>
  <PresentationFormat>Экран (4:3)</PresentationFormat>
  <Paragraphs>79</Paragraphs>
  <Slides>21</Slides>
  <Notes>0</Notes>
  <HiddenSlides>0</HiddenSlides>
  <MMClips>21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6" baseType="lpstr">
      <vt:lpstr>Arial</vt:lpstr>
      <vt:lpstr>Calibri</vt:lpstr>
      <vt:lpstr>Times New Roman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Расписание занятий</vt:lpstr>
      <vt:lpstr>График работы учителей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User17</dc:creator>
  <cp:lastModifiedBy>USER</cp:lastModifiedBy>
  <cp:revision>34</cp:revision>
  <dcterms:created xsi:type="dcterms:W3CDTF">2016-11-27T10:50:50Z</dcterms:created>
  <dcterms:modified xsi:type="dcterms:W3CDTF">2021-11-22T09:46:08Z</dcterms:modified>
</cp:coreProperties>
</file>